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-114" y="-12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idx="4294967295"/>
          </p:nvPr>
        </p:nvSpPr>
        <p:spPr>
          <a:xfrm>
            <a:off x="3276600" y="2514600"/>
            <a:ext cx="8915400" cy="2262188"/>
          </a:xfrm>
        </p:spPr>
        <p:txBody>
          <a:bodyPr/>
          <a:lstStyle/>
          <a:p>
            <a:pPr algn="ctr"/>
            <a:r>
              <a:rPr lang="hu-HU" dirty="0" smtClean="0">
                <a:latin typeface="Lucida Fax" panose="02060602050505020204" pitchFamily="18" charset="0"/>
              </a:rPr>
              <a:t>TÚRISTVÁNDI AZ ÖNFENNTARTÓ FALU</a:t>
            </a:r>
            <a:endParaRPr lang="hu-HU" dirty="0">
              <a:latin typeface="Lucida Fax" panose="02060602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171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Túristvándi település közgazdasági szemszögű vizsgálatát elvégezve az alábbi eredményre jutottunk.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falu összes bevétele, (bérek, nyugdíjak, gyes, családi pótlék</a:t>
            </a:r>
            <a:r>
              <a:rPr lang="hu-HU" dirty="0" smtClean="0"/>
              <a:t>, </a:t>
            </a:r>
            <a:r>
              <a:rPr lang="hu-HU" dirty="0"/>
              <a:t>munkanélküli és egyéb ellátások, szociális </a:t>
            </a:r>
            <a:r>
              <a:rPr lang="hu-HU" dirty="0" smtClean="0"/>
              <a:t>juttatások stb.) </a:t>
            </a:r>
            <a:r>
              <a:rPr lang="hu-HU" dirty="0"/>
              <a:t>körülbelüli összege </a:t>
            </a:r>
            <a:r>
              <a:rPr lang="hu-HU" b="1" dirty="0"/>
              <a:t>havonta 20.000.000 </a:t>
            </a:r>
            <a:r>
              <a:rPr lang="hu-HU" dirty="0"/>
              <a:t>forintnyi összeget tesznek ki. </a:t>
            </a:r>
            <a:endParaRPr lang="hu-HU" dirty="0" smtClean="0"/>
          </a:p>
          <a:p>
            <a:r>
              <a:rPr lang="hu-HU" dirty="0" smtClean="0"/>
              <a:t>Ebből </a:t>
            </a:r>
            <a:r>
              <a:rPr lang="hu-HU" dirty="0"/>
              <a:t>a </a:t>
            </a:r>
            <a:r>
              <a:rPr lang="hu-HU" b="1" i="1" dirty="0"/>
              <a:t>havi élelmiszer kiadások </a:t>
            </a:r>
            <a:r>
              <a:rPr lang="hu-HU" b="1" i="1" dirty="0" smtClean="0"/>
              <a:t>összege havonta legalább 6.000.000 forint</a:t>
            </a:r>
            <a:r>
              <a:rPr lang="hu-HU" dirty="0" smtClean="0"/>
              <a:t>. </a:t>
            </a:r>
          </a:p>
          <a:p>
            <a:r>
              <a:rPr lang="hu-HU" dirty="0" smtClean="0"/>
              <a:t>Hiszen </a:t>
            </a:r>
            <a:r>
              <a:rPr lang="hu-HU" dirty="0"/>
              <a:t>minél alacsonyabb az egy főre eső jövedelme a </a:t>
            </a:r>
            <a:r>
              <a:rPr lang="hu-HU" dirty="0" smtClean="0"/>
              <a:t>családnak, </a:t>
            </a:r>
            <a:r>
              <a:rPr lang="hu-HU" dirty="0"/>
              <a:t>annál magasabbak az élelmiszerre fordított költségek. Sajnos </a:t>
            </a:r>
            <a:r>
              <a:rPr lang="hu-HU" dirty="0" smtClean="0"/>
              <a:t>Túristvándiban, </a:t>
            </a:r>
            <a:r>
              <a:rPr lang="hu-HU" dirty="0"/>
              <a:t>az egy főre eső jövedelmek átlagosan a 20-30.000 forint közötti kategóriába </a:t>
            </a:r>
            <a:r>
              <a:rPr lang="hu-HU" dirty="0" smtClean="0"/>
              <a:t>esnek, ezért </a:t>
            </a:r>
            <a:r>
              <a:rPr lang="hu-HU" dirty="0"/>
              <a:t>azt gondoljuk, hogy </a:t>
            </a:r>
            <a:r>
              <a:rPr lang="hu-HU" dirty="0" smtClean="0"/>
              <a:t>számításunk </a:t>
            </a:r>
            <a:r>
              <a:rPr lang="hu-HU" dirty="0"/>
              <a:t>reális.</a:t>
            </a:r>
          </a:p>
        </p:txBody>
      </p:sp>
    </p:spTree>
    <p:extLst>
      <p:ext uri="{BB962C8B-B14F-4D97-AF65-F5344CB8AC3E}">
        <p14:creationId xmlns:p14="http://schemas.microsoft.com/office/powerpoint/2010/main" val="1221619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Kérdés, olyan gazdag-e </a:t>
            </a:r>
            <a:r>
              <a:rPr lang="hu-HU" b="1" dirty="0" smtClean="0"/>
              <a:t>Túristvándi, </a:t>
            </a:r>
            <a:r>
              <a:rPr lang="hu-HU" b="1" dirty="0"/>
              <a:t>hogy </a:t>
            </a:r>
            <a:r>
              <a:rPr lang="hu-HU" b="1" dirty="0" smtClean="0"/>
              <a:t>kiengedhet </a:t>
            </a:r>
            <a:r>
              <a:rPr lang="hu-HU" b="1" dirty="0"/>
              <a:t>a településről havonként </a:t>
            </a:r>
            <a:r>
              <a:rPr lang="hu-HU" b="1" dirty="0" smtClean="0"/>
              <a:t>6.000.000, éves </a:t>
            </a:r>
            <a:r>
              <a:rPr lang="hu-HU" b="1" dirty="0"/>
              <a:t>szinten 72.000.000 forintot? </a:t>
            </a:r>
          </a:p>
          <a:p>
            <a:pPr marL="0" indent="0">
              <a:buNone/>
            </a:pPr>
            <a:r>
              <a:rPr lang="hu-HU" dirty="0" smtClean="0"/>
              <a:t>Nem számolva </a:t>
            </a:r>
            <a:r>
              <a:rPr lang="hu-HU" b="1" dirty="0"/>
              <a:t>a turisták helyben elkölthető forintjaival</a:t>
            </a:r>
            <a:r>
              <a:rPr lang="hu-HU" dirty="0"/>
              <a:t>, és azzal sem hogy az intézményi étkeztetéshez szükséges alapanyagok helyi beszerzésével önkormányzati pénzek is helyben tarthatóak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579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Mi szükséges ahhoz, hogy ez az összeg helyben tartható legyen? </a:t>
            </a:r>
          </a:p>
          <a:p>
            <a:r>
              <a:rPr lang="hu-HU" dirty="0"/>
              <a:t>Megfelelő</a:t>
            </a:r>
            <a:r>
              <a:rPr lang="hu-HU" b="1" dirty="0"/>
              <a:t> jogszabályi háttér </a:t>
            </a:r>
            <a:r>
              <a:rPr lang="hu-HU" dirty="0"/>
              <a:t>annak érdekében, hogy szervezhető legyen a kistermelői élelmiszertermelés, </a:t>
            </a:r>
            <a:r>
              <a:rPr lang="hu-HU" dirty="0" smtClean="0"/>
              <a:t>valamint feldolgozást </a:t>
            </a:r>
            <a:r>
              <a:rPr lang="hu-HU" dirty="0"/>
              <a:t>követően, vagy a nélkül az értékesítés.</a:t>
            </a:r>
          </a:p>
          <a:p>
            <a:r>
              <a:rPr lang="hu-HU" dirty="0"/>
              <a:t>A versenyképesség érdekében fontos cél, hogy a </a:t>
            </a:r>
            <a:r>
              <a:rPr lang="hu-HU" b="1" dirty="0"/>
              <a:t>termelőtől a termék közvetlenül kerülhessen a fogyasztóhoz. </a:t>
            </a:r>
          </a:p>
          <a:p>
            <a:r>
              <a:rPr lang="hu-HU" dirty="0"/>
              <a:t>Szükséges egy olyan </a:t>
            </a:r>
            <a:r>
              <a:rPr lang="hu-HU" b="1" dirty="0"/>
              <a:t>tér,</a:t>
            </a:r>
            <a:r>
              <a:rPr lang="hu-HU" dirty="0"/>
              <a:t> fizikai </a:t>
            </a:r>
            <a:r>
              <a:rPr lang="hu-HU" dirty="0" smtClean="0"/>
              <a:t>terület, </a:t>
            </a:r>
            <a:r>
              <a:rPr lang="hu-HU" dirty="0"/>
              <a:t>ahol maga az értékesítés </a:t>
            </a:r>
            <a:r>
              <a:rPr lang="hu-HU" dirty="0" smtClean="0"/>
              <a:t>megtörténhet</a:t>
            </a:r>
            <a:r>
              <a:rPr lang="hu-HU" dirty="0"/>
              <a:t> </a:t>
            </a:r>
            <a:r>
              <a:rPr lang="hu-HU" dirty="0" smtClean="0"/>
              <a:t>és egy olyan </a:t>
            </a:r>
            <a:r>
              <a:rPr lang="hu-HU" dirty="0"/>
              <a:t>vállalkozás, amelyik felvállalja az értékesítés szervezését, </a:t>
            </a:r>
            <a:r>
              <a:rPr lang="hu-HU" b="1" dirty="0"/>
              <a:t>a piac üzemeltetését</a:t>
            </a:r>
            <a:r>
              <a:rPr lang="hu-HU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444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 </a:t>
            </a:r>
            <a:r>
              <a:rPr lang="hu-HU" dirty="0" smtClean="0"/>
              <a:t>jogszabályi </a:t>
            </a:r>
            <a:r>
              <a:rPr lang="hu-HU" dirty="0"/>
              <a:t>háttér 2010 júliusában megszületett, </a:t>
            </a:r>
            <a:r>
              <a:rPr lang="hu-HU" b="1" dirty="0"/>
              <a:t>a 4/2010./VM </a:t>
            </a:r>
            <a:r>
              <a:rPr lang="hu-HU" dirty="0"/>
              <a:t>rendelettel</a:t>
            </a:r>
            <a:r>
              <a:rPr lang="hu-HU" dirty="0" smtClean="0"/>
              <a:t>.</a:t>
            </a:r>
          </a:p>
          <a:p>
            <a:r>
              <a:rPr lang="hu-HU" dirty="0"/>
              <a:t> A versenyképességet csak úgy lehet biztosítani a multinacionális értékesítő, és termelő cégekkel szemben, ha sikerül elérni azt, hogy a termék közvetlenül a fogyasztóhoz jut el, minden kereskedelmi értékesítési csatorna kihagyásával. Vagyis ha a sertéshús a termelőtől közvetlenül a fogyasztóhoz jut el, a felvásárlási ára lehet </a:t>
            </a:r>
            <a:r>
              <a:rPr lang="hu-HU" dirty="0" smtClean="0"/>
              <a:t>500-600 </a:t>
            </a:r>
            <a:r>
              <a:rPr lang="hu-HU" dirty="0" err="1"/>
              <a:t>ft</a:t>
            </a:r>
            <a:r>
              <a:rPr lang="hu-HU" dirty="0"/>
              <a:t>/ kg élősúlyban és </a:t>
            </a:r>
            <a:r>
              <a:rPr lang="hu-HU" dirty="0" smtClean="0"/>
              <a:t>feldolgozva, a </a:t>
            </a:r>
            <a:r>
              <a:rPr lang="hu-HU" dirty="0"/>
              <a:t>helyi piacon értékesítve lehet az egy kilogrammonkénti eladási ára </a:t>
            </a:r>
            <a:r>
              <a:rPr lang="hu-HU" dirty="0" smtClean="0"/>
              <a:t>900-1000 </a:t>
            </a:r>
            <a:r>
              <a:rPr lang="hu-HU" dirty="0" err="1"/>
              <a:t>ft</a:t>
            </a:r>
            <a:r>
              <a:rPr lang="hu-HU" dirty="0"/>
              <a:t>. </a:t>
            </a:r>
            <a:endParaRPr lang="hu-HU" dirty="0" smtClean="0"/>
          </a:p>
          <a:p>
            <a:r>
              <a:rPr lang="hu-HU" dirty="0"/>
              <a:t>Túristvándi Község Önkormányzata annak érdekében pályázatot nyújtott be, hogy olyan értékesítési körülményeket teremtsen, mely kielégíti a XXI. századi </a:t>
            </a:r>
            <a:r>
              <a:rPr lang="hu-HU" b="1" dirty="0"/>
              <a:t>piaccal </a:t>
            </a:r>
            <a:r>
              <a:rPr lang="hu-HU" dirty="0"/>
              <a:t>szemben támasztott elvárásokat, s mellyel egy újabb turisztikai vonzerőt is létrehoz a településen. Másrészről a tulajdonosi szerep lehetőséget nyújt arra, hogy megakadályozza a piacot üzemeltető szervet abban, hogy más termék, mint helyi termék, magyar termék ezen a piacon értékesítésre kerüljön</a:t>
            </a:r>
            <a:r>
              <a:rPr lang="hu-HU" dirty="0" smtClean="0"/>
              <a:t>.</a:t>
            </a:r>
          </a:p>
          <a:p>
            <a:r>
              <a:rPr lang="hu-HU" dirty="0"/>
              <a:t>Úgy gondoljuk a piac üzemeltetésének legjobb vállalkozási formája a </a:t>
            </a:r>
            <a:r>
              <a:rPr lang="hu-HU" b="1" dirty="0"/>
              <a:t>szociális szövetkezet</a:t>
            </a:r>
            <a:r>
              <a:rPr lang="hu-HU" dirty="0"/>
              <a:t>, mert az egy közösségi vállalkozás</a:t>
            </a:r>
          </a:p>
        </p:txBody>
      </p:sp>
    </p:spTree>
    <p:extLst>
      <p:ext uri="{BB962C8B-B14F-4D97-AF65-F5344CB8AC3E}">
        <p14:creationId xmlns:p14="http://schemas.microsoft.com/office/powerpoint/2010/main" val="2518900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Ennek a programnak alapgondolata a helyi közösségre épülő fejlesztés, a helyiek aktív közreműködésével, bevonásával. A vállalkozási képesség erősítésével olyan </a:t>
            </a:r>
            <a:r>
              <a:rPr lang="hu-HU" b="1" dirty="0"/>
              <a:t>családi vállalkozások létrehozásának </a:t>
            </a:r>
            <a:r>
              <a:rPr lang="hu-HU" dirty="0"/>
              <a:t>elősegítése melyek több generáción keresztül is megélhetést és foglalkoztatást jelentenek. Nem azt </a:t>
            </a:r>
            <a:r>
              <a:rPr lang="hu-HU" dirty="0" smtClean="0"/>
              <a:t>szeretnénk, </a:t>
            </a:r>
            <a:r>
              <a:rPr lang="hu-HU" dirty="0"/>
              <a:t>hogy mindenki termelje meg a saját szükségletét, és a piacra </a:t>
            </a:r>
            <a:r>
              <a:rPr lang="hu-HU" dirty="0" smtClean="0"/>
              <a:t>csupán a felesleg kerüljön</a:t>
            </a:r>
            <a:r>
              <a:rPr lang="hu-HU" dirty="0"/>
              <a:t>. Azt szeretnénk, ha néhány család gazdaságos üzemméret mellett előállítaná a falu </a:t>
            </a:r>
            <a:r>
              <a:rPr lang="hu-HU" dirty="0" smtClean="0"/>
              <a:t>hús</a:t>
            </a:r>
            <a:r>
              <a:rPr lang="hu-HU" dirty="0"/>
              <a:t>, </a:t>
            </a:r>
            <a:r>
              <a:rPr lang="hu-HU" dirty="0" smtClean="0"/>
              <a:t>tej, tojás, zöldség, pékárú stb. élelmiszer szükségletét és ezek </a:t>
            </a:r>
            <a:r>
              <a:rPr lang="hu-HU" dirty="0"/>
              <a:t>a családok biztosítsanak foglalkoztatást, és hosszútávon kiszámítható, tervezhető megélhetést.</a:t>
            </a:r>
          </a:p>
          <a:p>
            <a:r>
              <a:rPr lang="hu-HU" dirty="0"/>
              <a:t>Ehhez megvan még a szükséges alapismeret, és alapinfrastruktúra.</a:t>
            </a:r>
          </a:p>
          <a:p>
            <a:r>
              <a:rPr lang="hu-HU" dirty="0"/>
              <a:t>H</a:t>
            </a:r>
            <a:r>
              <a:rPr lang="hu-HU" dirty="0" smtClean="0"/>
              <a:t>a </a:t>
            </a:r>
            <a:r>
              <a:rPr lang="hu-HU" dirty="0"/>
              <a:t>mezőgazdasági termelés van, </a:t>
            </a:r>
            <a:r>
              <a:rPr lang="hu-HU" b="1" dirty="0"/>
              <a:t>lesz mezőgazdasági </a:t>
            </a:r>
            <a:r>
              <a:rPr lang="hu-HU" b="1" dirty="0" smtClean="0"/>
              <a:t>melléktermék </a:t>
            </a:r>
            <a:r>
              <a:rPr lang="hu-HU" dirty="0"/>
              <a:t>is, aminek hasznosításával kilehet váltani a </a:t>
            </a:r>
            <a:r>
              <a:rPr lang="hu-HU" dirty="0" smtClean="0"/>
              <a:t>fűtési energia nagy részét.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79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Mit gondolunk előnyének ennek a programnak?</a:t>
            </a:r>
          </a:p>
          <a:p>
            <a:r>
              <a:rPr lang="hu-HU" b="1" dirty="0" smtClean="0"/>
              <a:t>Munkahelyet teremt</a:t>
            </a:r>
            <a:r>
              <a:rPr lang="hu-HU" dirty="0" smtClean="0"/>
              <a:t>. - Jövedelem kiegészítést, megélhetést a termelőknek, saját foglalkoztatásuk mellett további munkahelyeket.</a:t>
            </a:r>
          </a:p>
          <a:p>
            <a:r>
              <a:rPr lang="hu-HU" b="1" dirty="0" smtClean="0"/>
              <a:t>Vállalkozásra tanít- </a:t>
            </a:r>
            <a:r>
              <a:rPr lang="hu-HU" dirty="0" smtClean="0"/>
              <a:t>öngondoskodásra, felelősség vállalásra, kockázatvállalásra ahelyett, hogy az emberek áthárítsanak mindent valaki másra, önkormányzatra, kormányra. </a:t>
            </a:r>
          </a:p>
          <a:p>
            <a:r>
              <a:rPr lang="hu-HU" b="1" dirty="0" smtClean="0"/>
              <a:t>Helyben tartja a településen keletkező jövedelmet</a:t>
            </a:r>
            <a:r>
              <a:rPr lang="hu-HU" dirty="0" smtClean="0"/>
              <a:t>, és ez multiplikátor hatást fejt ki a helyi gazdaságra. </a:t>
            </a:r>
            <a:r>
              <a:rPr lang="hu-HU" b="1" dirty="0"/>
              <a:t>V</a:t>
            </a:r>
            <a:r>
              <a:rPr lang="hu-HU" b="1" dirty="0" smtClean="0"/>
              <a:t>állalkozásokat generál, </a:t>
            </a:r>
            <a:r>
              <a:rPr lang="hu-HU" dirty="0" smtClean="0"/>
              <a:t>ha helyben több pénz marad (szolgáltató szféra). Hosszabb távon csökkenti a szociális kiadásokat, a szociális ellátásokat igénylők számát a településen.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0353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Közösséget épít. - Szemléletet formál.</a:t>
            </a:r>
          </a:p>
          <a:p>
            <a:r>
              <a:rPr lang="hu-HU" b="1" dirty="0"/>
              <a:t>A jó minőségű, elérhető áru élelmiszer </a:t>
            </a:r>
            <a:r>
              <a:rPr lang="hu-HU" b="1" dirty="0" smtClean="0"/>
              <a:t>egészség </a:t>
            </a:r>
            <a:r>
              <a:rPr lang="hu-HU" b="1" dirty="0"/>
              <a:t>megőrző hatást fejt ki.</a:t>
            </a:r>
          </a:p>
          <a:p>
            <a:r>
              <a:rPr lang="hu-HU" b="1" dirty="0"/>
              <a:t>A szállítás minimalizálása-</a:t>
            </a:r>
            <a:r>
              <a:rPr lang="hu-HU" dirty="0"/>
              <a:t> a helyben történő előállítás </a:t>
            </a:r>
            <a:r>
              <a:rPr lang="hu-HU" b="1" dirty="0"/>
              <a:t>csökkenti a környezeti károkozást.</a:t>
            </a:r>
          </a:p>
          <a:p>
            <a:r>
              <a:rPr lang="hu-HU" dirty="0"/>
              <a:t>Jelentős mértékben nő a település </a:t>
            </a:r>
            <a:r>
              <a:rPr lang="hu-HU" b="1" dirty="0"/>
              <a:t>népességmegtartó </a:t>
            </a:r>
            <a:r>
              <a:rPr lang="hu-HU" dirty="0"/>
              <a:t>képessége.</a:t>
            </a:r>
          </a:p>
          <a:p>
            <a:r>
              <a:rPr lang="hu-HU" dirty="0" smtClean="0"/>
              <a:t>A helyi társadalom, </a:t>
            </a:r>
            <a:r>
              <a:rPr lang="hu-HU" b="1" dirty="0" smtClean="0"/>
              <a:t>a </a:t>
            </a:r>
            <a:r>
              <a:rPr lang="hu-HU" b="1" dirty="0"/>
              <a:t>kisvállalkozásokra </a:t>
            </a:r>
            <a:r>
              <a:rPr lang="hu-HU" b="1" dirty="0" smtClean="0"/>
              <a:t>épülve fejlődik</a:t>
            </a:r>
            <a:r>
              <a:rPr lang="hu-HU" dirty="0" smtClean="0"/>
              <a:t>.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1228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50251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259174"/>
            <a:ext cx="8915400" cy="46520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/>
              <a:t>H</a:t>
            </a:r>
            <a:r>
              <a:rPr lang="hu-HU" b="1" dirty="0" smtClean="0"/>
              <a:t>ol </a:t>
            </a:r>
            <a:r>
              <a:rPr lang="hu-HU" b="1" dirty="0"/>
              <a:t>tartunk most a megvalósításban?  </a:t>
            </a:r>
            <a:endParaRPr lang="hu-HU" b="1" dirty="0" smtClean="0"/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r>
              <a:rPr lang="hu-HU" b="1" dirty="0" err="1" smtClean="0"/>
              <a:t>--Társadalmi</a:t>
            </a:r>
            <a:r>
              <a:rPr lang="hu-HU" b="1" dirty="0" smtClean="0"/>
              <a:t> </a:t>
            </a:r>
            <a:r>
              <a:rPr lang="hu-HU" b="1" dirty="0"/>
              <a:t>szerződést </a:t>
            </a:r>
            <a:r>
              <a:rPr lang="hu-HU" dirty="0"/>
              <a:t>kötöttünk a helyi szereplők egy részével, mely szerződés </a:t>
            </a:r>
            <a:r>
              <a:rPr lang="hu-HU" dirty="0" smtClean="0"/>
              <a:t>nyitott. </a:t>
            </a:r>
            <a:r>
              <a:rPr lang="hu-HU" dirty="0"/>
              <a:t>K</a:t>
            </a:r>
            <a:r>
              <a:rPr lang="hu-HU" dirty="0" smtClean="0"/>
              <a:t>ésőbb </a:t>
            </a:r>
            <a:r>
              <a:rPr lang="hu-HU" dirty="0"/>
              <a:t>is csatlakozhatnak hozzá, akik be kívánnak kapcsolódni a program megvalósításába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err="1" smtClean="0"/>
              <a:t>--Helyi</a:t>
            </a:r>
            <a:r>
              <a:rPr lang="hu-HU" dirty="0" smtClean="0"/>
              <a:t> termelők (</a:t>
            </a:r>
            <a:r>
              <a:rPr lang="hu-HU" dirty="0" err="1" smtClean="0"/>
              <a:t>egymásközt</a:t>
            </a:r>
            <a:r>
              <a:rPr lang="hu-HU" dirty="0" smtClean="0"/>
              <a:t> megosztva a termékeket) elkezdték </a:t>
            </a:r>
            <a:r>
              <a:rPr lang="hu-HU" b="1" dirty="0" smtClean="0"/>
              <a:t>a termelést, melyet a helyi konyha vásárol fel „próbaüzem”</a:t>
            </a:r>
            <a:r>
              <a:rPr lang="hu-HU" b="1" dirty="0" err="1" smtClean="0"/>
              <a:t>-ként</a:t>
            </a:r>
            <a:r>
              <a:rPr lang="hu-HU" b="1" dirty="0" smtClean="0"/>
              <a:t> működtetve</a:t>
            </a:r>
          </a:p>
          <a:p>
            <a:pPr marL="0" indent="0">
              <a:buNone/>
            </a:pPr>
            <a:r>
              <a:rPr lang="hu-HU" dirty="0" err="1" smtClean="0"/>
              <a:t>--Termelésből</a:t>
            </a:r>
            <a:r>
              <a:rPr lang="hu-HU" dirty="0" smtClean="0"/>
              <a:t> adódó </a:t>
            </a:r>
            <a:r>
              <a:rPr lang="hu-HU" b="1" dirty="0" smtClean="0"/>
              <a:t>mezőgazdasági melléktermékek hasznosítása</a:t>
            </a:r>
            <a:r>
              <a:rPr lang="hu-HU" dirty="0" smtClean="0"/>
              <a:t> (tüzelő) gallybálázó gép beszerzésének köszönhetően</a:t>
            </a:r>
          </a:p>
          <a:p>
            <a:pPr marL="0" indent="0">
              <a:buNone/>
            </a:pPr>
            <a:r>
              <a:rPr lang="hu-HU" dirty="0" err="1" smtClean="0"/>
              <a:t>--</a:t>
            </a:r>
            <a:r>
              <a:rPr lang="hu-HU" b="1" dirty="0" err="1" smtClean="0"/>
              <a:t>Megépült</a:t>
            </a:r>
            <a:r>
              <a:rPr lang="hu-HU" b="1" dirty="0" smtClean="0"/>
              <a:t> a helyi piac</a:t>
            </a:r>
          </a:p>
          <a:p>
            <a:pPr marL="0" indent="0">
              <a:buNone/>
            </a:pPr>
            <a:r>
              <a:rPr lang="hu-HU" b="1" dirty="0" err="1" smtClean="0"/>
              <a:t>--Képzések</a:t>
            </a:r>
            <a:r>
              <a:rPr lang="hu-HU" b="1" dirty="0" smtClean="0"/>
              <a:t> kerültek lebonyolításra  </a:t>
            </a:r>
          </a:p>
          <a:p>
            <a:pPr marL="0" indent="0">
              <a:buNone/>
            </a:pPr>
            <a:r>
              <a:rPr lang="hu-HU" b="1" dirty="0" err="1" smtClean="0"/>
              <a:t>--Létrejött</a:t>
            </a:r>
            <a:r>
              <a:rPr lang="hu-HU" b="1" dirty="0" smtClean="0"/>
              <a:t> </a:t>
            </a:r>
            <a:r>
              <a:rPr lang="hu-HU" b="1" dirty="0"/>
              <a:t>a Szatmári Szociális Szövetkezet </a:t>
            </a:r>
            <a:r>
              <a:rPr lang="hu-HU" dirty="0"/>
              <a:t>mely fő tevékenységének a helyi piac üzemeltetését tekinti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b="1" dirty="0" err="1" smtClean="0"/>
              <a:t>--Bemutató</a:t>
            </a:r>
            <a:r>
              <a:rPr lang="hu-HU" b="1" dirty="0" smtClean="0"/>
              <a:t> üzemek épületek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 smtClean="0"/>
              <a:t>A </a:t>
            </a:r>
            <a:r>
              <a:rPr lang="hu-HU" b="1" dirty="0"/>
              <a:t>fejlesztés a helyi közösségre épül, számtalan fórum, tájékoztató, kerekasztal megbeszélésen vagyunk túl.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886473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TOVÁBBI TERVEINK:</a:t>
            </a:r>
          </a:p>
          <a:p>
            <a:r>
              <a:rPr lang="hu-HU" b="1" dirty="0" smtClean="0"/>
              <a:t>Helyben termelt termékek egységes arculati elemeinek kidolgozása</a:t>
            </a:r>
          </a:p>
          <a:p>
            <a:r>
              <a:rPr lang="hu-HU" b="1" dirty="0" err="1" smtClean="0"/>
              <a:t>Villamosenergia</a:t>
            </a:r>
            <a:r>
              <a:rPr lang="hu-HU" b="1" dirty="0" smtClean="0"/>
              <a:t> </a:t>
            </a:r>
            <a:r>
              <a:rPr lang="hu-HU" b="1" dirty="0"/>
              <a:t>megtermelés a vízimalom </a:t>
            </a:r>
            <a:r>
              <a:rPr lang="hu-HU" b="1" dirty="0" smtClean="0"/>
              <a:t>segítségével</a:t>
            </a:r>
          </a:p>
          <a:p>
            <a:r>
              <a:rPr lang="hu-HU" b="1" dirty="0" smtClean="0"/>
              <a:t>A lakosság a mezőgazdasági melléktermékek felhasználásával, újrahasznosításával </a:t>
            </a:r>
            <a:r>
              <a:rPr lang="hu-HU" b="1" dirty="0" err="1" smtClean="0"/>
              <a:t>működövé</a:t>
            </a:r>
            <a:r>
              <a:rPr lang="hu-HU" b="1" dirty="0" smtClean="0"/>
              <a:t> alakítsa ki/át az otthoni fűtési rendszerét akár önkormányzati támogatással 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019139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b="1" dirty="0"/>
              <a:t>A programban rejlő lehetőségek: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000" b="1" dirty="0" smtClean="0"/>
              <a:t>Kiterjeszthető </a:t>
            </a:r>
            <a:r>
              <a:rPr lang="hu-HU" sz="2000" b="1" dirty="0"/>
              <a:t>– Szatmár-Bereg Gazdasági térségre- Szatmár-Beregi belső pénzmegtartás- Határon átnyúló gazdaságfejlesztés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234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Túristvándi Önfenntartó programja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22064" y="2143991"/>
            <a:ext cx="8915400" cy="3777622"/>
          </a:xfrm>
        </p:spPr>
        <p:txBody>
          <a:bodyPr/>
          <a:lstStyle/>
          <a:p>
            <a:r>
              <a:rPr lang="hu-HU" dirty="0" smtClean="0"/>
              <a:t>Területi </a:t>
            </a:r>
            <a:r>
              <a:rPr lang="hu-HU" dirty="0"/>
              <a:t>lehatárolás: </a:t>
            </a:r>
          </a:p>
          <a:p>
            <a:pPr marL="0" indent="0" algn="just">
              <a:buNone/>
            </a:pPr>
            <a:r>
              <a:rPr lang="hu-HU" dirty="0"/>
              <a:t>Túristvándi Szabolcs – Szatmár – Bereg - Megye </a:t>
            </a:r>
            <a:r>
              <a:rPr lang="hu-HU" b="1" dirty="0"/>
              <a:t>Észak-keleti csücskében </a:t>
            </a:r>
            <a:r>
              <a:rPr lang="hu-HU" dirty="0"/>
              <a:t>a szatmári tájegységében az Erdőháton </a:t>
            </a:r>
            <a:r>
              <a:rPr lang="hu-HU" dirty="0" smtClean="0"/>
              <a:t>található, </a:t>
            </a:r>
            <a:r>
              <a:rPr lang="hu-HU" dirty="0"/>
              <a:t>Fehérgyarmattól 15 km-re. </a:t>
            </a: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A </a:t>
            </a:r>
            <a:r>
              <a:rPr lang="hu-HU" dirty="0"/>
              <a:t>község a 491-es útról Penyigénél leágazó alsórendű úton érhető el</a:t>
            </a:r>
            <a:r>
              <a:rPr lang="hu-HU" dirty="0" smtClean="0"/>
              <a:t>.</a:t>
            </a:r>
          </a:p>
          <a:p>
            <a:pPr marL="0" indent="0" algn="just">
              <a:buNone/>
            </a:pPr>
            <a:r>
              <a:rPr lang="hu-HU" dirty="0" smtClean="0"/>
              <a:t>A </a:t>
            </a:r>
            <a:r>
              <a:rPr lang="hu-HU" dirty="0"/>
              <a:t>Kölcse, Szatmárcseke, Tiszakóród, és Kömörő által közrefogott Szatmári Tiszahát területén helyezkedik el, területe 1522 Ha</a:t>
            </a:r>
            <a:r>
              <a:rPr lang="hu-HU" dirty="0" smtClean="0"/>
              <a:t>.</a:t>
            </a:r>
          </a:p>
          <a:p>
            <a:pPr marL="0" indent="0" algn="just">
              <a:buNone/>
            </a:pPr>
            <a:r>
              <a:rPr lang="hu-HU" dirty="0" smtClean="0"/>
              <a:t> </a:t>
            </a:r>
            <a:r>
              <a:rPr lang="hu-HU" b="1" dirty="0"/>
              <a:t>Belterülete, 100ha-t külterülete 1422 ha-t ölel fel. Népességének száma 2011-ben 744 fő</a:t>
            </a:r>
            <a:r>
              <a:rPr lang="hu-HU" dirty="0"/>
              <a:t>. </a:t>
            </a: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Térszerkezeti </a:t>
            </a:r>
            <a:r>
              <a:rPr lang="hu-HU" dirty="0"/>
              <a:t>helyzetét alapvetően két kisváros Vásárosnamény és Fehérgyarmat közötti fekvés, és a határ menti elhelyezkedése határozza meg.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1864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sz="2800" b="1" smtClean="0"/>
          </a:p>
          <a:p>
            <a:pPr marL="0" indent="0" algn="ctr">
              <a:buNone/>
            </a:pPr>
            <a:r>
              <a:rPr lang="hu-HU" sz="2800" b="1" smtClean="0"/>
              <a:t>Köszönöm </a:t>
            </a:r>
            <a:r>
              <a:rPr lang="hu-HU" sz="2800" b="1" dirty="0" smtClean="0"/>
              <a:t>megtisztelő figyelmüket!</a:t>
            </a:r>
          </a:p>
          <a:p>
            <a:pPr algn="ctr"/>
            <a:endParaRPr lang="hu-HU" sz="2800" b="1" dirty="0"/>
          </a:p>
          <a:p>
            <a:endParaRPr lang="hu-HU" dirty="0" smtClean="0"/>
          </a:p>
          <a:p>
            <a:pPr algn="r"/>
            <a:r>
              <a:rPr lang="hu-HU" b="1" dirty="0" smtClean="0"/>
              <a:t>Lakatosné Mércse Ilona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596650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83967" y="1437409"/>
            <a:ext cx="8915400" cy="3777622"/>
          </a:xfrm>
        </p:spPr>
        <p:txBody>
          <a:bodyPr/>
          <a:lstStyle/>
          <a:p>
            <a:pPr algn="just"/>
            <a:r>
              <a:rPr lang="hu-HU" dirty="0"/>
              <a:t>A település lakossága elsősorban </a:t>
            </a:r>
            <a:r>
              <a:rPr lang="hu-HU" b="1" dirty="0"/>
              <a:t>mezőgazdaságból él</a:t>
            </a:r>
            <a:r>
              <a:rPr lang="hu-HU" dirty="0"/>
              <a:t>. Kevés az egyéni vállalkozó</a:t>
            </a:r>
            <a:r>
              <a:rPr lang="hu-HU" dirty="0" smtClean="0"/>
              <a:t>.</a:t>
            </a:r>
          </a:p>
          <a:p>
            <a:pPr algn="just"/>
            <a:r>
              <a:rPr lang="hu-HU" dirty="0" smtClean="0"/>
              <a:t> </a:t>
            </a:r>
            <a:r>
              <a:rPr lang="hu-HU" dirty="0"/>
              <a:t>A </a:t>
            </a:r>
            <a:r>
              <a:rPr lang="hu-HU" b="1" dirty="0"/>
              <a:t>község lakosainak 25%-a </a:t>
            </a:r>
            <a:r>
              <a:rPr lang="hu-HU" b="1" dirty="0" smtClean="0"/>
              <a:t>roma </a:t>
            </a:r>
            <a:r>
              <a:rPr lang="hu-HU" dirty="0"/>
              <a:t>etnikai kisebbséghez tartozik</a:t>
            </a:r>
            <a:r>
              <a:rPr lang="hu-HU" dirty="0" smtClean="0"/>
              <a:t>.</a:t>
            </a:r>
          </a:p>
          <a:p>
            <a:pPr algn="just"/>
            <a:r>
              <a:rPr lang="hu-HU" dirty="0" smtClean="0"/>
              <a:t> </a:t>
            </a:r>
            <a:r>
              <a:rPr lang="hu-HU" dirty="0"/>
              <a:t>A településen </a:t>
            </a:r>
            <a:r>
              <a:rPr lang="hu-HU" b="1" dirty="0"/>
              <a:t>magas a nevelő </a:t>
            </a:r>
            <a:r>
              <a:rPr lang="hu-HU" b="1" dirty="0" smtClean="0"/>
              <a:t>szülők</a:t>
            </a:r>
            <a:r>
              <a:rPr lang="hu-HU" dirty="0" smtClean="0"/>
              <a:t> </a:t>
            </a:r>
            <a:r>
              <a:rPr lang="hu-HU" dirty="0"/>
              <a:t>száma. Így az oktatási intézményekben is viszonylag nagy számban tanulnak nevelőszülőknél lévő gyermekek. </a:t>
            </a: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Ez </a:t>
            </a:r>
            <a:r>
              <a:rPr lang="hu-HU" dirty="0"/>
              <a:t>az 1960-as évek óta jellemző </a:t>
            </a:r>
            <a:r>
              <a:rPr lang="hu-HU" dirty="0" smtClean="0"/>
              <a:t>Túristvándira és </a:t>
            </a:r>
            <a:r>
              <a:rPr lang="hu-HU" dirty="0"/>
              <a:t>elmondható, hogy más településekkel szemben </a:t>
            </a:r>
            <a:r>
              <a:rPr lang="hu-HU" b="1" dirty="0"/>
              <a:t>befogadóbb a község</a:t>
            </a:r>
            <a:r>
              <a:rPr lang="hu-HU" dirty="0"/>
              <a:t>. </a:t>
            </a:r>
            <a:r>
              <a:rPr lang="hu-HU" dirty="0" smtClean="0"/>
              <a:t>Ehhez, </a:t>
            </a:r>
            <a:r>
              <a:rPr lang="hu-HU" dirty="0"/>
              <a:t>a hosszú évtizedek óta </a:t>
            </a:r>
            <a:r>
              <a:rPr lang="hu-HU" dirty="0" smtClean="0"/>
              <a:t>jelenlévő </a:t>
            </a:r>
            <a:r>
              <a:rPr lang="hu-HU" dirty="0"/>
              <a:t>idegenforgalmi látogatottság is hozzájárul. </a:t>
            </a:r>
            <a:endParaRPr lang="hu-HU" dirty="0" smtClean="0"/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405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b="1" dirty="0"/>
              <a:t>önkormányzat a legjelentősebb foglalkoztató a faluban</a:t>
            </a:r>
            <a:r>
              <a:rPr lang="hu-HU" dirty="0"/>
              <a:t>, ehhez a helyi intézmények, az óvoda és a roma programot működtető általános iskola mellett időről időre a támogatott foglalkoztatás (közmunka, közcélú, közhasznú munka) ad lehetőséget.</a:t>
            </a:r>
          </a:p>
        </p:txBody>
      </p:sp>
    </p:spTree>
    <p:extLst>
      <p:ext uri="{BB962C8B-B14F-4D97-AF65-F5344CB8AC3E}">
        <p14:creationId xmlns:p14="http://schemas.microsoft.com/office/powerpoint/2010/main" val="3331817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b="1" dirty="0"/>
              <a:t>T</a:t>
            </a:r>
            <a:r>
              <a:rPr lang="hu-HU" b="1" dirty="0" smtClean="0"/>
              <a:t>úristvándi önkormányzata 1997-ben </a:t>
            </a:r>
            <a:r>
              <a:rPr lang="hu-HU" b="1" dirty="0"/>
              <a:t>csatlakozott a szociális földprogramhoz </a:t>
            </a:r>
            <a:endParaRPr lang="hu-HU" b="1" dirty="0" smtClean="0"/>
          </a:p>
          <a:p>
            <a:pPr algn="just"/>
            <a:r>
              <a:rPr lang="hu-HU" dirty="0" smtClean="0"/>
              <a:t>A gazdálkodás </a:t>
            </a:r>
            <a:r>
              <a:rPr lang="hu-HU" dirty="0"/>
              <a:t>helyi hagyományaival összefüggésben a ház körüli konyhakerti növénytermesztés és a </a:t>
            </a:r>
            <a:r>
              <a:rPr lang="hu-HU" b="1" dirty="0"/>
              <a:t>szarvasmarhatartás</a:t>
            </a:r>
            <a:r>
              <a:rPr lang="hu-HU" dirty="0"/>
              <a:t> támogatásával </a:t>
            </a:r>
            <a:r>
              <a:rPr lang="hu-HU" dirty="0" smtClean="0"/>
              <a:t>indult a program.</a:t>
            </a:r>
          </a:p>
          <a:p>
            <a:pPr algn="just"/>
            <a:r>
              <a:rPr lang="hu-HU" dirty="0"/>
              <a:t>„Annyira bizonytalanná vált az értékesítés, hogy az emberek nem merték tovább tartani a jószágot.” </a:t>
            </a:r>
            <a:endParaRPr lang="hu-HU" dirty="0" smtClean="0"/>
          </a:p>
          <a:p>
            <a:pPr algn="just"/>
            <a:r>
              <a:rPr lang="hu-HU" dirty="0" smtClean="0"/>
              <a:t>Ez oda vezetett, </a:t>
            </a:r>
            <a:r>
              <a:rPr lang="hu-HU" dirty="0"/>
              <a:t>hogy 2001-ben az önkormányzat a szociális földprogram keretében intenzív </a:t>
            </a:r>
            <a:r>
              <a:rPr lang="hu-HU" b="1" dirty="0"/>
              <a:t>uborkatermesztésre </a:t>
            </a:r>
            <a:r>
              <a:rPr lang="hu-HU" dirty="0"/>
              <a:t>tért át. </a:t>
            </a:r>
          </a:p>
        </p:txBody>
      </p:sp>
    </p:spTree>
    <p:extLst>
      <p:ext uri="{BB962C8B-B14F-4D97-AF65-F5344CB8AC3E}">
        <p14:creationId xmlns:p14="http://schemas.microsoft.com/office/powerpoint/2010/main" val="53817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Mivel az uborkatermesztés csak a nyári hónapokra ad elfoglaltságot és biztosít bevételi forrást a </a:t>
            </a:r>
            <a:r>
              <a:rPr lang="hu-HU" dirty="0" smtClean="0"/>
              <a:t>részt </a:t>
            </a:r>
            <a:r>
              <a:rPr lang="hu-HU" dirty="0"/>
              <a:t>vevő családok számára, az önkormányzat új alprogramok indításával lépéseket tett a szezon kitolására. 2007-ben a szociális minisztérium pályázatán elnyert forrásból </a:t>
            </a:r>
            <a:r>
              <a:rPr lang="hu-HU" dirty="0" smtClean="0"/>
              <a:t>60 majd újabb  60 m2 alapterületű </a:t>
            </a:r>
            <a:r>
              <a:rPr lang="hu-HU" b="1" dirty="0" smtClean="0"/>
              <a:t>üvegház </a:t>
            </a:r>
            <a:r>
              <a:rPr lang="hu-HU" dirty="0" smtClean="0"/>
              <a:t>épült </a:t>
            </a:r>
            <a:r>
              <a:rPr lang="hu-HU" dirty="0"/>
              <a:t>az önkormányzat tulajdonában lévő belterületi zártkertben. </a:t>
            </a:r>
          </a:p>
        </p:txBody>
      </p:sp>
    </p:spTree>
    <p:extLst>
      <p:ext uri="{BB962C8B-B14F-4D97-AF65-F5344CB8AC3E}">
        <p14:creationId xmlns:p14="http://schemas.microsoft.com/office/powerpoint/2010/main" val="123060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/>
              <a:t>T</a:t>
            </a:r>
            <a:r>
              <a:rPr lang="hu-HU" b="1" dirty="0" smtClean="0"/>
              <a:t>önkre ment a </a:t>
            </a:r>
            <a:r>
              <a:rPr lang="hu-HU" b="1" dirty="0"/>
              <a:t>hagyományos falusi </a:t>
            </a:r>
            <a:r>
              <a:rPr lang="hu-HU" b="1" dirty="0" smtClean="0"/>
              <a:t>termelés </a:t>
            </a:r>
            <a:r>
              <a:rPr lang="hu-HU" dirty="0" smtClean="0"/>
              <a:t>és </a:t>
            </a:r>
            <a:r>
              <a:rPr lang="hu-HU" dirty="0"/>
              <a:t>szinte teljesen felszámolódott a falvakban az </a:t>
            </a:r>
            <a:r>
              <a:rPr lang="hu-HU" dirty="0" smtClean="0"/>
              <a:t>önellátás, valamint </a:t>
            </a:r>
            <a:r>
              <a:rPr lang="hu-HU" dirty="0"/>
              <a:t>a piacra történő kistermelés. </a:t>
            </a:r>
            <a:r>
              <a:rPr lang="hu-HU" dirty="0" smtClean="0"/>
              <a:t>Komolyan hiszünk abban, hogy még nem késő ezen a helyzeten változtatni, és sikerülhet a vidék, a falusi </a:t>
            </a:r>
            <a:r>
              <a:rPr lang="hu-HU" dirty="0"/>
              <a:t>élet méltóságát vissza </a:t>
            </a:r>
            <a:r>
              <a:rPr lang="hu-HU" dirty="0" smtClean="0"/>
              <a:t>szerezni.</a:t>
            </a:r>
          </a:p>
          <a:p>
            <a:r>
              <a:rPr lang="hu-HU" dirty="0" smtClean="0"/>
              <a:t>Túristvándi </a:t>
            </a:r>
            <a:r>
              <a:rPr lang="hu-HU" dirty="0"/>
              <a:t>település az elmúlt időben a turizmusra építette gazdasági programját, amiben a község az itt élőknek köszönhetően sikereket tudott elérni. </a:t>
            </a:r>
            <a:r>
              <a:rPr lang="hu-HU" dirty="0" smtClean="0"/>
              <a:t>Országos viszonylatban </a:t>
            </a:r>
            <a:r>
              <a:rPr lang="hu-HU" dirty="0"/>
              <a:t>a 221. helyre, az Észak-Alföldi Régióban 14. helyre került 14 év alatt a település </a:t>
            </a:r>
            <a:r>
              <a:rPr lang="hu-HU" dirty="0" smtClean="0"/>
              <a:t>szállásforgalomban. </a:t>
            </a:r>
            <a:r>
              <a:rPr lang="hu-HU" dirty="0"/>
              <a:t>T</a:t>
            </a:r>
            <a:r>
              <a:rPr lang="hu-HU" dirty="0" smtClean="0"/>
              <a:t>öbb </a:t>
            </a:r>
            <a:r>
              <a:rPr lang="hu-HU" dirty="0"/>
              <a:t>mint </a:t>
            </a:r>
            <a:r>
              <a:rPr lang="hu-HU" b="1" dirty="0"/>
              <a:t>220 vendégágya van a falunak</a:t>
            </a:r>
            <a:r>
              <a:rPr lang="hu-HU" dirty="0"/>
              <a:t>, amelynek lélekszáma alig haladja meg a 750 főt. Mindezek ellenére azt a célt, hogy gyökeres változást érjünk el a helyi gazdaságfejlesztésben sajnos nem sikerült megvalósítani. Így felül kellett vizsgálni az eddig megtett </a:t>
            </a:r>
            <a:r>
              <a:rPr lang="hu-HU" dirty="0" smtClean="0"/>
              <a:t>lépéseket.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280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800" b="1" dirty="0"/>
              <a:t> „Rajtunk nem fog segíteni, de nem is segíthet senki más, csak mi magunk” </a:t>
            </a:r>
            <a:endParaRPr lang="hu-HU" sz="2800" b="1" dirty="0" smtClean="0"/>
          </a:p>
          <a:p>
            <a:pPr marL="0" indent="0" algn="ctr">
              <a:buNone/>
            </a:pPr>
            <a:r>
              <a:rPr lang="hu-HU" sz="2800" b="1" dirty="0" smtClean="0"/>
              <a:t>Széchényi </a:t>
            </a:r>
            <a:r>
              <a:rPr lang="hu-HU" sz="2800" b="1" dirty="0"/>
              <a:t>István: Magyarország kiváltságos lakosaihoz</a:t>
            </a:r>
          </a:p>
        </p:txBody>
      </p:sp>
    </p:spTree>
    <p:extLst>
      <p:ext uri="{BB962C8B-B14F-4D97-AF65-F5344CB8AC3E}">
        <p14:creationId xmlns:p14="http://schemas.microsoft.com/office/powerpoint/2010/main" val="2280394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i="1" dirty="0" smtClean="0"/>
              <a:t>Az </a:t>
            </a:r>
            <a:r>
              <a:rPr lang="hu-HU" b="1" i="1" dirty="0"/>
              <a:t>új célok kijelölését követően született meg az Önfenntartó települési program.</a:t>
            </a:r>
          </a:p>
          <a:p>
            <a:r>
              <a:rPr lang="hu-HU" dirty="0"/>
              <a:t>A program a helyi közösségre, és a már elért turisztikai eredményekre épít.</a:t>
            </a:r>
          </a:p>
          <a:p>
            <a:r>
              <a:rPr lang="hu-HU" dirty="0"/>
              <a:t>A program kialakításánál alapvetően az határozta meg gondolkodásunk irányát, hogy a </a:t>
            </a:r>
            <a:r>
              <a:rPr lang="hu-HU" b="1" dirty="0"/>
              <a:t>meglévő erőforrásokat </a:t>
            </a:r>
            <a:r>
              <a:rPr lang="hu-HU" b="1" dirty="0" smtClean="0"/>
              <a:t>mi módon tudnánk aktiválni</a:t>
            </a:r>
            <a:r>
              <a:rPr lang="hu-HU" dirty="0" smtClean="0"/>
              <a:t> </a:t>
            </a:r>
            <a:r>
              <a:rPr lang="hu-HU" dirty="0"/>
              <a:t>és a településen keletkező pénzt, mint </a:t>
            </a:r>
            <a:r>
              <a:rPr lang="hu-HU" b="1" dirty="0" smtClean="0"/>
              <a:t>tőkét, hogyan tudnánk helyben tartani? </a:t>
            </a:r>
          </a:p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helyben tartott </a:t>
            </a:r>
            <a:r>
              <a:rPr lang="hu-HU" dirty="0" smtClean="0"/>
              <a:t>tőke segítségével milyen típusú </a:t>
            </a:r>
            <a:r>
              <a:rPr lang="hu-HU" b="1" dirty="0" smtClean="0"/>
              <a:t>kisvállalkozásokat generálhatunk</a:t>
            </a:r>
            <a:r>
              <a:rPr lang="hu-HU" dirty="0" smtClean="0"/>
              <a:t>, </a:t>
            </a:r>
            <a:r>
              <a:rPr lang="hu-HU" dirty="0"/>
              <a:t>melyek aztán munkahelyet </a:t>
            </a:r>
            <a:r>
              <a:rPr lang="hu-HU" dirty="0" smtClean="0"/>
              <a:t>teremtve </a:t>
            </a:r>
            <a:r>
              <a:rPr lang="hu-HU" dirty="0"/>
              <a:t>gazdasági </a:t>
            </a:r>
            <a:r>
              <a:rPr lang="hu-HU" dirty="0" smtClean="0"/>
              <a:t>stabilitást, </a:t>
            </a:r>
            <a:r>
              <a:rPr lang="hu-HU" dirty="0"/>
              <a:t>később tartós gazdasági növekedést tudnak </a:t>
            </a:r>
            <a:r>
              <a:rPr lang="hu-HU" dirty="0" smtClean="0"/>
              <a:t>eredményezni?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4029097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148</TotalTime>
  <Words>1391</Words>
  <Application>Microsoft Office PowerPoint</Application>
  <PresentationFormat>Egyéni</PresentationFormat>
  <Paragraphs>88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Szálak</vt:lpstr>
      <vt:lpstr>TÚRISTVÁNDI AZ ÖNFENNTARTÓ FALU</vt:lpstr>
      <vt:lpstr>Túristvándi Önfenntartó programja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TÚRISTVÁNDI AZ ÖNFENNTARTÓ FALU</dc:title>
  <dc:creator>IKSZT1</dc:creator>
  <cp:lastModifiedBy>Melinda</cp:lastModifiedBy>
  <cp:revision>20</cp:revision>
  <cp:lastPrinted>2015-01-16T06:56:48Z</cp:lastPrinted>
  <dcterms:created xsi:type="dcterms:W3CDTF">2015-01-15T07:19:32Z</dcterms:created>
  <dcterms:modified xsi:type="dcterms:W3CDTF">2015-01-22T11:31:24Z</dcterms:modified>
</cp:coreProperties>
</file>